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3"/>
    <p:sldId id="283" r:id="rId4"/>
    <p:sldId id="263" r:id="rId5"/>
    <p:sldId id="290" r:id="rId6"/>
    <p:sldId id="264" r:id="rId7"/>
    <p:sldId id="276" r:id="rId8"/>
    <p:sldId id="259" r:id="rId9"/>
    <p:sldId id="267" r:id="rId10"/>
    <p:sldId id="270" r:id="rId11"/>
    <p:sldId id="272" r:id="rId12"/>
    <p:sldId id="269" r:id="rId13"/>
    <p:sldId id="261" r:id="rId14"/>
    <p:sldId id="274" r:id="rId15"/>
    <p:sldId id="275" r:id="rId16"/>
    <p:sldId id="284" r:id="rId17"/>
    <p:sldId id="262" r:id="rId18"/>
    <p:sldId id="260" r:id="rId19"/>
    <p:sldId id="256" r:id="rId20"/>
    <p:sldId id="287" r:id="rId21"/>
    <p:sldId id="286" r:id="rId22"/>
    <p:sldId id="282" r:id="rId23"/>
    <p:sldId id="271" r:id="rId24"/>
    <p:sldId id="285" r:id="rId25"/>
    <p:sldId id="289" r:id="rId26"/>
    <p:sldId id="288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2E038B60-4568-4817-A72D-A718A362DD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835" y="187960"/>
            <a:ext cx="3695065" cy="657225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お申し込みについて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554095" y="3400425"/>
            <a:ext cx="4969510" cy="1130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1969135" y="3026410"/>
            <a:ext cx="2427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画像が小さくなってます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FE3407A0-C08C-4BD8-ACC1-EAE42D90871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4405" y="247015"/>
            <a:ext cx="3201670" cy="56953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FAQ</a:t>
            </a:r>
            <a:endParaRPr lang="en-US" altLang="ja-JP"/>
          </a:p>
          <a:p>
            <a:r>
              <a:rPr lang="en-US" altLang="ja-JP"/>
              <a:t>index</a:t>
            </a:r>
            <a:endParaRPr lang="en-US" altLang="ja-JP"/>
          </a:p>
          <a:p>
            <a:r>
              <a:rPr lang="ja-JP" altLang="en-US"/>
              <a:t>と</a:t>
            </a:r>
            <a:endParaRPr lang="ja-JP" altLang="en-US"/>
          </a:p>
          <a:p>
            <a:r>
              <a:rPr lang="ja-JP" altLang="en-US"/>
              <a:t>お申し込みについて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979670" y="2019300"/>
            <a:ext cx="4324350" cy="1358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 flipV="1">
            <a:off x="3486150" y="3185160"/>
            <a:ext cx="5422265" cy="13246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1833245" y="4418965"/>
            <a:ext cx="21151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ym typeface="+mn-ea"/>
              </a:rPr>
              <a:t>お申し込みについて</a:t>
            </a:r>
            <a:endParaRPr lang="ja-JP" altLang="en-US"/>
          </a:p>
          <a:p>
            <a:r>
              <a:rPr lang="en-US" altLang="ja-JP"/>
              <a:t>PC</a:t>
            </a:r>
            <a:r>
              <a:rPr lang="ja-JP" altLang="en-US"/>
              <a:t>も修正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576320" y="1736090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</a:t>
            </a:r>
            <a:r>
              <a:rPr lang="ja-JP" altLang="en-US"/>
              <a:t>０％ぐらい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255770" y="2834005"/>
            <a:ext cx="4674870" cy="793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444115" y="2653030"/>
            <a:ext cx="17348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ボタン内</a:t>
            </a:r>
            <a:endParaRPr lang="ja-JP" altLang="en-US"/>
          </a:p>
          <a:p>
            <a:r>
              <a:rPr lang="ja-JP" altLang="en-US"/>
              <a:t>テキスト</a:t>
            </a:r>
            <a:endParaRPr lang="ja-JP" altLang="en-US"/>
          </a:p>
          <a:p>
            <a:r>
              <a:rPr lang="ja-JP" altLang="en-US"/>
              <a:t>本文文字サイズ</a:t>
            </a:r>
            <a:endParaRPr lang="ja-JP" altLang="en-US"/>
          </a:p>
          <a:p>
            <a:r>
              <a:rPr lang="ja-JP" altLang="en-US"/>
              <a:t>太字</a:t>
            </a:r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DD8F279C-FF38-46EE-A269-DF4B733F8A6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4620" y="556260"/>
            <a:ext cx="3380105" cy="60121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インターネット</a:t>
            </a:r>
            <a:r>
              <a:rPr lang="en-US" altLang="ja-JP"/>
              <a:t>FAX</a:t>
            </a:r>
            <a:endParaRPr lang="en-US" altLang="ja-JP"/>
          </a:p>
          <a:p>
            <a:r>
              <a:rPr lang="ja-JP" altLang="en-US"/>
              <a:t>秘書代行</a:t>
            </a:r>
            <a:endParaRPr lang="ja-JP" altLang="en-US"/>
          </a:p>
          <a:p>
            <a:r>
              <a:rPr lang="en-US" altLang="ja-JP"/>
              <a:t>03</a:t>
            </a:r>
            <a:r>
              <a:rPr lang="ja-JP" altLang="en-US"/>
              <a:t>電話番号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5761355" y="1442085"/>
            <a:ext cx="2445385" cy="2038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761355" y="2734945"/>
            <a:ext cx="2445385" cy="2038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6372860" y="1939925"/>
            <a:ext cx="4405630" cy="1631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5749925" y="2336165"/>
            <a:ext cx="2377440" cy="450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829050" y="1560195"/>
            <a:ext cx="27908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セル内余白が</a:t>
            </a:r>
            <a:endParaRPr lang="ja-JP" altLang="en-US"/>
          </a:p>
          <a:p>
            <a:r>
              <a:rPr lang="ja-JP" altLang="en-US"/>
              <a:t>窮屈なので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矩形内も本文行間に</a:t>
            </a: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828D961-C3B4-4498-8EE5-C4EF3C66AE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1765" y="264160"/>
            <a:ext cx="3701415" cy="65836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秘書代行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904615" y="4157980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569210" y="4157980"/>
            <a:ext cx="4613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す</a:t>
            </a:r>
            <a:r>
              <a:rPr lang="ja-JP" altLang="en-US"/>
              <a:t>べて本文文字サイズ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できればこの表組のみ</a:t>
            </a:r>
            <a:endParaRPr lang="ja-JP" altLang="en-US"/>
          </a:p>
          <a:p>
            <a:r>
              <a:rPr lang="ja-JP" altLang="en-US"/>
              <a:t>各項目セルを</a:t>
            </a:r>
            <a:r>
              <a:rPr lang="ja-JP" altLang="en-US"/>
              <a:t>広げて</a:t>
            </a:r>
            <a:r>
              <a:rPr lang="ja-JP" altLang="en-US"/>
              <a:t>横スクロール</a:t>
            </a:r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7DA2D076-99E1-4BF0-BC31-39C2622809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215" y="366395"/>
            <a:ext cx="3573780" cy="63569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秘書代行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4482465" y="4011295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147060" y="4011295"/>
            <a:ext cx="3006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表組共通に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文字サイズも修正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4846955" y="2043430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511550" y="2043430"/>
            <a:ext cx="1726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</a:t>
            </a:r>
            <a:r>
              <a:rPr lang="ja-JP" altLang="en-US"/>
              <a:t>共通に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6BD44FEE-EC2C-4FD1-A616-D069C4FC65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6205" y="286385"/>
            <a:ext cx="3669665" cy="652716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  <a:p>
            <a:r>
              <a:rPr lang="en-US" altLang="ja-JP"/>
              <a:t>0</a:t>
            </a:r>
            <a:r>
              <a:rPr lang="en-US" altLang="ja-JP">
                <a:sym typeface="+mn-ea"/>
              </a:rPr>
              <a:t>3</a:t>
            </a:r>
            <a:r>
              <a:rPr lang="ja-JP" altLang="en-US"/>
              <a:t>番号</a:t>
            </a:r>
            <a:endParaRPr lang="ja-JP" altLang="en-US"/>
          </a:p>
          <a:p>
            <a:r>
              <a:rPr lang="ja-JP" altLang="en-US">
                <a:sym typeface="+mn-ea"/>
              </a:rPr>
              <a:t>インターネット</a:t>
            </a:r>
            <a:r>
              <a:rPr lang="en-US" altLang="ja-JP">
                <a:sym typeface="+mn-ea"/>
              </a:rPr>
              <a:t>FAX</a:t>
            </a:r>
            <a:endParaRPr lang="en-US" altLang="ja-JP"/>
          </a:p>
        </p:txBody>
      </p:sp>
      <p:cxnSp>
        <p:nvCxnSpPr>
          <p:cNvPr id="3" name="直線コネクタ 2"/>
          <p:cNvCxnSpPr/>
          <p:nvPr/>
        </p:nvCxnSpPr>
        <p:spPr>
          <a:xfrm>
            <a:off x="5081905" y="2664460"/>
            <a:ext cx="2886710" cy="2717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780155" y="2381250"/>
            <a:ext cx="2139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余白１２０％ぐらいに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436485" y="3071495"/>
            <a:ext cx="4199890" cy="21507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142490" y="4060825"/>
            <a:ext cx="47040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本文文字サイズ</a:t>
            </a:r>
            <a:endParaRPr lang="ja-JP" altLang="en-US"/>
          </a:p>
          <a:p>
            <a:r>
              <a:rPr lang="ja-JP" altLang="en-US"/>
              <a:t>本文行間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料金の数字のみ</a:t>
            </a:r>
            <a:endParaRPr lang="ja-JP" altLang="en-US"/>
          </a:p>
          <a:p>
            <a:r>
              <a:rPr lang="en-US" altLang="ja-JP"/>
              <a:t>0</a:t>
            </a:r>
            <a:endParaRPr lang="en-US" altLang="ja-JP"/>
          </a:p>
          <a:p>
            <a:r>
              <a:rPr lang="ja-JP" altLang="en-US"/>
              <a:t>と</a:t>
            </a:r>
            <a:endParaRPr lang="ja-JP" altLang="en-US"/>
          </a:p>
          <a:p>
            <a:r>
              <a:rPr lang="en-US" altLang="ja-JP"/>
              <a:t>980</a:t>
            </a:r>
            <a:endParaRPr lang="en-US" altLang="ja-JP"/>
          </a:p>
          <a:p>
            <a:r>
              <a:rPr lang="ja-JP" altLang="en-US"/>
              <a:t>は本文文字サイズプラス３</a:t>
            </a:r>
            <a:r>
              <a:rPr lang="en-US" altLang="ja-JP"/>
              <a:t>PX</a:t>
            </a:r>
            <a:r>
              <a:rPr lang="ja-JP" altLang="en-US"/>
              <a:t>に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723640" y="4011295"/>
            <a:ext cx="3498215" cy="4749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8F07D0F2-3872-429E-8B81-2CC2CC572F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9565" y="400685"/>
            <a:ext cx="3535045" cy="628840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  <a:p>
            <a:r>
              <a:rPr lang="ja-JP" altLang="en-US"/>
              <a:t>秘書代行</a:t>
            </a:r>
            <a:endParaRPr lang="ja-JP" altLang="en-US"/>
          </a:p>
          <a:p>
            <a:r>
              <a:rPr lang="en-US" altLang="ja-JP"/>
              <a:t>03</a:t>
            </a:r>
            <a:r>
              <a:rPr lang="ja-JP" altLang="en-US"/>
              <a:t>番号取得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904615" y="4157980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569210" y="4157980"/>
            <a:ext cx="3006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文字サイズ修正</a:t>
            </a:r>
            <a:endParaRPr lang="ja-JP" altLang="en-US"/>
          </a:p>
          <a:p>
            <a:r>
              <a:rPr lang="ja-JP" altLang="en-US"/>
              <a:t>すべて本文文字サイズ</a:t>
            </a:r>
            <a:endParaRPr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5F31EE3-4742-49D0-ADB2-B8412CD165D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7805" y="187960"/>
            <a:ext cx="3522345" cy="62661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03</a:t>
            </a:r>
            <a:endParaRPr lang="en-US" altLang="ja-JP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904615" y="4157980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569210" y="4157980"/>
            <a:ext cx="3006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表組共通に</a:t>
            </a:r>
            <a:endParaRPr lang="ja-JP" altLang="en-US"/>
          </a:p>
          <a:p>
            <a:r>
              <a:rPr lang="ja-JP" altLang="en-US"/>
              <a:t>修正</a:t>
            </a:r>
            <a:endParaRPr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0D13DCB-8A68-4839-BE72-CC027D2BAA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165" y="377190"/>
            <a:ext cx="3261995" cy="580199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050</a:t>
            </a:r>
            <a:endParaRPr lang="en-US" altLang="ja-JP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4256405" y="3150235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921000" y="3150235"/>
            <a:ext cx="4613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すべて本文文字サイズ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キャプション部分のみ</a:t>
            </a:r>
            <a:endParaRPr lang="ja-JP" altLang="en-US"/>
          </a:p>
          <a:p>
            <a:r>
              <a:rPr lang="ja-JP" altLang="en-US"/>
              <a:t>本文文字サイズマイナス１</a:t>
            </a:r>
            <a:r>
              <a:rPr lang="en-US" altLang="ja-JP"/>
              <a:t>PX</a:t>
            </a:r>
            <a:endParaRPr lang="en-US" altLang="ja-JP"/>
          </a:p>
        </p:txBody>
      </p:sp>
      <p:sp>
        <p:nvSpPr>
          <p:cNvPr id="6" name="四角形 5"/>
          <p:cNvSpPr/>
          <p:nvPr/>
        </p:nvSpPr>
        <p:spPr>
          <a:xfrm>
            <a:off x="8976360" y="1565910"/>
            <a:ext cx="1154430" cy="1924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四角形 6"/>
          <p:cNvSpPr/>
          <p:nvPr/>
        </p:nvSpPr>
        <p:spPr>
          <a:xfrm>
            <a:off x="10130790" y="1489075"/>
            <a:ext cx="1154430" cy="339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四角形 7"/>
          <p:cNvSpPr/>
          <p:nvPr/>
        </p:nvSpPr>
        <p:spPr>
          <a:xfrm>
            <a:off x="9996805" y="2668905"/>
            <a:ext cx="1154430" cy="7232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10130790" y="3939540"/>
            <a:ext cx="1154430" cy="7232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1EA70060-B3EB-422F-A16C-833ADBDAA7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8120" y="187960"/>
            <a:ext cx="3644265" cy="64820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050</a:t>
            </a:r>
            <a:endParaRPr lang="en-US" altLang="ja-JP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4256405" y="3150235"/>
            <a:ext cx="3679190" cy="1022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921000" y="3150235"/>
            <a:ext cx="4613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すべて本文文字サイズ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キャプション部分のみ</a:t>
            </a:r>
            <a:endParaRPr lang="ja-JP" altLang="en-US"/>
          </a:p>
          <a:p>
            <a:r>
              <a:rPr lang="ja-JP" altLang="en-US"/>
              <a:t>本文文字サイズマイナス１</a:t>
            </a:r>
            <a:r>
              <a:rPr lang="en-US" altLang="ja-JP"/>
              <a:t>PX</a:t>
            </a:r>
            <a:endParaRPr lang="en-US" altLang="ja-JP"/>
          </a:p>
        </p:txBody>
      </p:sp>
      <p:sp>
        <p:nvSpPr>
          <p:cNvPr id="8" name="四角形 7"/>
          <p:cNvSpPr/>
          <p:nvPr/>
        </p:nvSpPr>
        <p:spPr>
          <a:xfrm>
            <a:off x="9062720" y="1282700"/>
            <a:ext cx="1742440" cy="1924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8769350" y="2519045"/>
            <a:ext cx="961390" cy="6311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935595" y="2306955"/>
            <a:ext cx="644525" cy="17627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9F0A5E38-A2AD-426E-90EF-833954C7B4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1805" y="290195"/>
            <a:ext cx="3529330" cy="627761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050</a:t>
            </a:r>
            <a:endParaRPr lang="en-US" altLang="ja-JP"/>
          </a:p>
        </p:txBody>
      </p:sp>
      <p:cxnSp>
        <p:nvCxnSpPr>
          <p:cNvPr id="3" name="直線コネクタ 2"/>
          <p:cNvCxnSpPr/>
          <p:nvPr/>
        </p:nvCxnSpPr>
        <p:spPr>
          <a:xfrm>
            <a:off x="5206365" y="2030730"/>
            <a:ext cx="3724275" cy="3733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4391660" y="1974215"/>
            <a:ext cx="19831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左揃え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余白８０％ぐらいに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6338570" y="2641600"/>
            <a:ext cx="2830195" cy="1244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2648EAC4-F8CE-4190-93E8-F06A4544A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9435" y="433070"/>
            <a:ext cx="3453130" cy="61423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申込サンクス</a:t>
            </a:r>
            <a:endParaRPr lang="ja-JP" altLang="en-US"/>
          </a:p>
        </p:txBody>
      </p:sp>
      <p:sp>
        <p:nvSpPr>
          <p:cNvPr id="3" name="四角形 2"/>
          <p:cNvSpPr/>
          <p:nvPr/>
        </p:nvSpPr>
        <p:spPr>
          <a:xfrm>
            <a:off x="7799070" y="1577975"/>
            <a:ext cx="3984625" cy="3599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625465" y="3253105"/>
            <a:ext cx="2553335" cy="850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3169920" y="2962275"/>
            <a:ext cx="258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本文文字サイズに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3067050" y="5358765"/>
            <a:ext cx="5852795" cy="2374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844675" y="5551170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353685" y="5720715"/>
            <a:ext cx="3735705" cy="4076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4213860" y="5799455"/>
            <a:ext cx="3174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もどるボタンは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本文文字サイズ　マイナス１</a:t>
            </a:r>
            <a:r>
              <a:rPr lang="en-US" altLang="ja-JP">
                <a:solidFill>
                  <a:srgbClr val="FF0000"/>
                </a:solidFill>
              </a:rPr>
              <a:t>PX</a:t>
            </a:r>
            <a:r>
              <a:rPr lang="ja-JP" altLang="en-US">
                <a:solidFill>
                  <a:srgbClr val="FF0000"/>
                </a:solidFill>
              </a:rPr>
              <a:t>ですべて統一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7F2B4B97-215D-44D7-8304-1680A68F962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315" y="556260"/>
            <a:ext cx="3332480" cy="592709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42951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　</a:t>
            </a:r>
            <a:r>
              <a:rPr lang="ja-JP" altLang="en-US"/>
              <a:t>表組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このデザインの表組すべて</a:t>
            </a:r>
            <a:endParaRPr lang="ja-JP" altLang="en-US"/>
          </a:p>
          <a:p>
            <a:r>
              <a:rPr lang="ja-JP" altLang="en-US"/>
              <a:t>郵便転送ページ</a:t>
            </a:r>
            <a:r>
              <a:rPr lang="ja-JP" altLang="en-US"/>
              <a:t>など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335145" y="2437765"/>
            <a:ext cx="4267200" cy="2038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648325" y="3354705"/>
            <a:ext cx="3227705" cy="11798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3350260" y="2336165"/>
            <a:ext cx="38354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余白こちらのほうが大きいので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下の余白は上の余白のプラス３～５</a:t>
            </a:r>
            <a:r>
              <a:rPr lang="en-US" altLang="ja-JP"/>
              <a:t>PX</a:t>
            </a:r>
            <a:endParaRPr lang="en-US" altLang="ja-JP"/>
          </a:p>
          <a:p>
            <a:r>
              <a:rPr lang="ja-JP" altLang="en-US"/>
              <a:t>多いほうがよいです</a:t>
            </a:r>
            <a:endParaRPr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36D01EB-DB3E-4887-8237-1FAAD5AC62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3195" y="216535"/>
            <a:ext cx="3611880" cy="642493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40913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ブロック間余白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プライバシーポリシー　を</a:t>
            </a:r>
            <a:r>
              <a:rPr lang="ja-JP" altLang="en-US"/>
              <a:t>基準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5535295" y="2630170"/>
            <a:ext cx="2524125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639435" y="5406390"/>
            <a:ext cx="2524125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C6EF23E1-ED52-42EB-A1F9-CF6347AEA68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1505" y="556260"/>
            <a:ext cx="3242310" cy="576834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516120" y="2228850"/>
            <a:ext cx="5297805" cy="17526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665095" y="1841500"/>
            <a:ext cx="2585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バナーを</a:t>
            </a:r>
            <a:endParaRPr lang="ja-JP" altLang="en-US"/>
          </a:p>
          <a:p>
            <a:r>
              <a:rPr lang="ja-JP" altLang="en-US"/>
              <a:t>９５％ぐらいに小さくして</a:t>
            </a:r>
            <a:endParaRPr lang="ja-JP" altLang="en-US"/>
          </a:p>
          <a:p>
            <a:r>
              <a:rPr lang="ja-JP" altLang="en-US"/>
              <a:t>バナー間すこしあける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6598920" y="3434080"/>
            <a:ext cx="2082800" cy="82677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5871845" y="2788920"/>
            <a:ext cx="258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パンくずの</a:t>
            </a:r>
            <a:endParaRPr lang="ja-JP" altLang="en-US"/>
          </a:p>
          <a:p>
            <a:r>
              <a:rPr lang="ja-JP" altLang="en-US"/>
              <a:t>文字サイズに</a:t>
            </a:r>
            <a:endParaRPr lang="ja-JP" altLang="en-US"/>
          </a:p>
        </p:txBody>
      </p:sp>
      <p:pic>
        <p:nvPicPr>
          <p:cNvPr id="8" name="図形 7" descr="7849021B-F576-4E4C-A26D-1E2208659F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" y="3185795"/>
            <a:ext cx="1962785" cy="3492500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 flipH="1">
            <a:off x="2365375" y="4770120"/>
            <a:ext cx="1041400" cy="222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4957445" y="1442085"/>
            <a:ext cx="3735705" cy="384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4221480" y="796925"/>
            <a:ext cx="23780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>
                <a:sym typeface="+mn-ea"/>
              </a:rPr>
              <a:t>プラポリページの</a:t>
            </a:r>
            <a:endParaRPr lang="ja-JP" altLang="en-US"/>
          </a:p>
          <a:p>
            <a:pPr algn="l"/>
            <a:r>
              <a:rPr lang="ja-JP" altLang="en-US"/>
              <a:t>この余白にすべて統一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5084445" y="1569085"/>
            <a:ext cx="3450590" cy="15595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211445" y="1696085"/>
            <a:ext cx="3866515" cy="24288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5338445" y="1823085"/>
            <a:ext cx="3898265" cy="29470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3250565" y="4597400"/>
            <a:ext cx="3162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各ページバラバラです</a:t>
            </a:r>
            <a:endParaRPr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7ED66485-6E46-4193-B774-D91AE0404D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2285" y="352425"/>
            <a:ext cx="3543935" cy="630301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</p:txBody>
      </p:sp>
      <p:sp>
        <p:nvSpPr>
          <p:cNvPr id="3" name="四角形 2"/>
          <p:cNvSpPr/>
          <p:nvPr/>
        </p:nvSpPr>
        <p:spPr>
          <a:xfrm>
            <a:off x="9202420" y="3026410"/>
            <a:ext cx="1619250" cy="328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9084310" y="3787775"/>
            <a:ext cx="1619250" cy="328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844415" y="1894840"/>
            <a:ext cx="4290060" cy="132461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4971415" y="2021840"/>
            <a:ext cx="4208780" cy="1774825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766695" y="1328420"/>
            <a:ext cx="3955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文字サイズを</a:t>
            </a:r>
            <a:endParaRPr lang="ja-JP" altLang="en-US"/>
          </a:p>
          <a:p>
            <a:r>
              <a:rPr lang="ja-JP" altLang="en-US"/>
              <a:t>２</a:t>
            </a:r>
            <a:r>
              <a:rPr lang="en-US" altLang="ja-JP"/>
              <a:t>PX</a:t>
            </a:r>
            <a:r>
              <a:rPr lang="ja-JP" altLang="en-US"/>
              <a:t>あげてください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余白があいたので元に戻してください</a:t>
            </a:r>
            <a:endParaRPr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2648EAC4-F8CE-4190-93E8-F06A4544A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9435" y="433070"/>
            <a:ext cx="3453130" cy="61423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48615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  <a:p>
            <a:r>
              <a:rPr lang="ja-JP" altLang="en-US"/>
              <a:t>もどるボタン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サンクスページ　</a:t>
            </a:r>
            <a:r>
              <a:rPr lang="en-US" altLang="ja-JP"/>
              <a:t>TOP</a:t>
            </a:r>
            <a:r>
              <a:rPr lang="ja-JP" altLang="en-US"/>
              <a:t>もどる</a:t>
            </a:r>
            <a:endParaRPr lang="ja-JP" altLang="en-US"/>
          </a:p>
          <a:p>
            <a:r>
              <a:rPr lang="ja-JP" altLang="en-US"/>
              <a:t>コラム一覧　</a:t>
            </a:r>
            <a:r>
              <a:rPr lang="ja-JP" altLang="en-US"/>
              <a:t>戻る</a:t>
            </a:r>
            <a:endParaRPr lang="ja-JP" altLang="en-US"/>
          </a:p>
          <a:p>
            <a:r>
              <a:rPr lang="ja-JP" altLang="en-US"/>
              <a:t>新着情報</a:t>
            </a:r>
            <a:r>
              <a:rPr lang="en-US" altLang="ja-JP"/>
              <a:t>TOP</a:t>
            </a:r>
            <a:r>
              <a:rPr lang="ja-JP" altLang="en-US"/>
              <a:t>もどる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3067050" y="5358765"/>
            <a:ext cx="5852795" cy="2374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844675" y="5551170"/>
            <a:ext cx="2743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ボタン上</a:t>
            </a:r>
            <a:r>
              <a:rPr lang="ja-JP" altLang="en-US"/>
              <a:t>余白１２０％ぐらい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353685" y="5720715"/>
            <a:ext cx="3735705" cy="4076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4213860" y="5799455"/>
            <a:ext cx="3174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>
                <a:solidFill>
                  <a:srgbClr val="FF0000"/>
                </a:solidFill>
              </a:rPr>
              <a:t>もどるボタンは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本文文字サイズ　マイナス１</a:t>
            </a:r>
            <a:r>
              <a:rPr lang="en-US" altLang="ja-JP">
                <a:solidFill>
                  <a:srgbClr val="FF0000"/>
                </a:solidFill>
              </a:rPr>
              <a:t>PX</a:t>
            </a:r>
            <a:r>
              <a:rPr lang="ja-JP" altLang="en-US">
                <a:solidFill>
                  <a:srgbClr val="FF0000"/>
                </a:solidFill>
              </a:rPr>
              <a:t>ですべて統一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DC1DCC22-6874-46C6-BEB2-C58CD59D3B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8680" y="448945"/>
            <a:ext cx="3350895" cy="596074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79730" y="232410"/>
            <a:ext cx="260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ヘッダ</a:t>
            </a:r>
            <a:endParaRPr lang="ja-JP" altLang="en-US"/>
          </a:p>
        </p:txBody>
      </p:sp>
      <p:sp>
        <p:nvSpPr>
          <p:cNvPr id="13" name="四角形 12"/>
          <p:cNvSpPr/>
          <p:nvPr/>
        </p:nvSpPr>
        <p:spPr>
          <a:xfrm>
            <a:off x="8462645" y="448945"/>
            <a:ext cx="3376930" cy="2152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5" name="テキストボックス 14"/>
          <p:cNvSpPr txBox="1"/>
          <p:nvPr/>
        </p:nvSpPr>
        <p:spPr>
          <a:xfrm>
            <a:off x="2882900" y="600710"/>
            <a:ext cx="28924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>
                <a:solidFill>
                  <a:srgbClr val="FF0000"/>
                </a:solidFill>
              </a:rPr>
              <a:t>H1</a:t>
            </a:r>
            <a:r>
              <a:rPr lang="ja-JP" altLang="en-US">
                <a:solidFill>
                  <a:srgbClr val="FF0000"/>
                </a:solidFill>
              </a:rPr>
              <a:t>の領域を最上部に設置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</a:rPr>
              <a:t>文字はぱんくずと同じサイズ</a:t>
            </a:r>
            <a:endParaRPr lang="ja-JP" altLang="en-US">
              <a:solidFill>
                <a:srgbClr val="FF0000"/>
              </a:solidFill>
            </a:endParaRPr>
          </a:p>
          <a:p>
            <a:pPr algn="l"/>
            <a:r>
              <a:rPr lang="ja-JP" altLang="en-US">
                <a:solidFill>
                  <a:srgbClr val="FF0000"/>
                </a:solidFill>
                <a:sym typeface="+mn-ea"/>
              </a:rPr>
              <a:t>１行で文字数制限の</a:t>
            </a:r>
            <a:r>
              <a:rPr lang="en-US" altLang="ja-JP">
                <a:solidFill>
                  <a:srgbClr val="FF0000"/>
                </a:solidFill>
                <a:sym typeface="+mn-ea"/>
              </a:rPr>
              <a:t>CSS</a:t>
            </a:r>
            <a:endParaRPr lang="en-US" altLang="ja-JP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5568950" y="664210"/>
            <a:ext cx="2818130" cy="3022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7B36860-CCCD-4CEB-AC35-4572E5C3B7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0" y="357505"/>
            <a:ext cx="3351530" cy="596138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コラム詳細</a:t>
            </a:r>
            <a:endParaRPr lang="ja-JP" altLang="en-US"/>
          </a:p>
        </p:txBody>
      </p:sp>
      <p:cxnSp>
        <p:nvCxnSpPr>
          <p:cNvPr id="3" name="直線コネクタ 2"/>
          <p:cNvCxnSpPr>
            <a:endCxn id="2" idx="1"/>
          </p:cNvCxnSpPr>
          <p:nvPr/>
        </p:nvCxnSpPr>
        <p:spPr>
          <a:xfrm>
            <a:off x="5625465" y="3253105"/>
            <a:ext cx="2553335" cy="850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四角形 3"/>
          <p:cNvSpPr/>
          <p:nvPr/>
        </p:nvSpPr>
        <p:spPr>
          <a:xfrm>
            <a:off x="8025130" y="2188845"/>
            <a:ext cx="3589020" cy="24682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169920" y="2962275"/>
            <a:ext cx="258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本文文字サイズに</a:t>
            </a:r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744460" y="522605"/>
            <a:ext cx="3267710" cy="5812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168910" y="287020"/>
            <a:ext cx="1530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ご利用の流れ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625465" y="3253105"/>
            <a:ext cx="2553335" cy="850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169920" y="2962275"/>
            <a:ext cx="2585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本文文字サイズに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項目のみ太字に</a:t>
            </a:r>
            <a:endParaRPr lang="ja-JP" altLang="en-US"/>
          </a:p>
        </p:txBody>
      </p:sp>
      <p:sp>
        <p:nvSpPr>
          <p:cNvPr id="8" name="四角形 7"/>
          <p:cNvSpPr/>
          <p:nvPr/>
        </p:nvSpPr>
        <p:spPr>
          <a:xfrm>
            <a:off x="7459345" y="1668145"/>
            <a:ext cx="3395980" cy="48113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4934585" y="2233930"/>
            <a:ext cx="3226435" cy="15170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AE43FB5D-D119-4642-941D-DE78516A5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2565" y="353060"/>
            <a:ext cx="3458845" cy="61525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サイトマップ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4957445" y="1702435"/>
            <a:ext cx="2943225" cy="1244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519805" y="1758950"/>
            <a:ext cx="238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本文文字サイズ太字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104765" y="3954780"/>
            <a:ext cx="3203575" cy="2489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338830" y="3615055"/>
            <a:ext cx="3841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部分的に余白が広いところがあるので</a:t>
            </a:r>
            <a:endParaRPr lang="ja-JP" altLang="en-US"/>
          </a:p>
          <a:p>
            <a:r>
              <a:rPr lang="ja-JP" altLang="en-US"/>
              <a:t>統一する</a:t>
            </a:r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6F4D6C7A-A7C4-4D43-A1E6-8534191E42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4125" y="171450"/>
            <a:ext cx="3663315" cy="65157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新着　詳細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4584065" y="1158875"/>
            <a:ext cx="3192145" cy="7016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4674235" y="1939925"/>
            <a:ext cx="3011170" cy="384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3580130" y="1781175"/>
            <a:ext cx="1828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同様</a:t>
            </a:r>
            <a:endParaRPr lang="ja-JP" altLang="en-US"/>
          </a:p>
          <a:p>
            <a:r>
              <a:rPr lang="ja-JP" altLang="en-US"/>
              <a:t>これを見出しに入れる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667125" y="1203960"/>
            <a:ext cx="4493895" cy="8718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886075" y="1000125"/>
            <a:ext cx="39350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余白詰めて</a:t>
            </a:r>
            <a:endParaRPr lang="ja-JP" altLang="en-US"/>
          </a:p>
          <a:p>
            <a:r>
              <a:rPr lang="ja-JP" altLang="en-US"/>
              <a:t>日付けの下に１行分余白入れて本文に</a:t>
            </a:r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34A9E49F-5233-4C49-B1F5-49AA89CE43F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9445" y="449580"/>
            <a:ext cx="3349625" cy="595820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  <a:p>
            <a:r>
              <a:rPr lang="ja-JP" altLang="en-US"/>
              <a:t>ご本人確認</a:t>
            </a:r>
            <a:endParaRPr lang="ja-JP" altLang="en-US"/>
          </a:p>
          <a:p>
            <a:r>
              <a:rPr lang="ja-JP" altLang="en-US"/>
              <a:t>犯罪収益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4187825" y="2358390"/>
            <a:ext cx="4233545" cy="3054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 flipV="1">
            <a:off x="4187825" y="4636135"/>
            <a:ext cx="4233545" cy="3054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851785" y="2826385"/>
            <a:ext cx="4386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余白をほかとあわせる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A4835CD7-D7DA-4D62-A6A7-BEC391B4EB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0" y="386080"/>
            <a:ext cx="3421380" cy="6085840"/>
          </a:xfrm>
          <a:prstGeom prst="rect">
            <a:avLst/>
          </a:prstGeom>
        </p:spPr>
      </p:pic>
      <p:sp>
        <p:nvSpPr>
          <p:cNvPr id="3" name="四角形 2"/>
          <p:cNvSpPr/>
          <p:nvPr/>
        </p:nvSpPr>
        <p:spPr>
          <a:xfrm>
            <a:off x="7991475" y="2619375"/>
            <a:ext cx="3656330" cy="1346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4097020" y="2622550"/>
            <a:ext cx="2269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文字サイズが</a:t>
            </a:r>
            <a:endParaRPr lang="ja-JP" altLang="en-US"/>
          </a:p>
          <a:p>
            <a:r>
              <a:rPr lang="ja-JP" altLang="en-US"/>
              <a:t>違う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84175" y="187960"/>
            <a:ext cx="2382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</a:t>
            </a:r>
            <a:endParaRPr lang="ja-JP" altLang="en-US"/>
          </a:p>
          <a:p>
            <a:r>
              <a:rPr lang="ja-JP" altLang="en-US"/>
              <a:t>ご本人確認</a:t>
            </a:r>
            <a:endParaRPr lang="ja-JP" altLang="en-US"/>
          </a:p>
          <a:p>
            <a:r>
              <a:rPr lang="ja-JP" altLang="en-US"/>
              <a:t>犯罪収益</a:t>
            </a:r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493032AC-F964-483D-9B98-2FD5541210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3545" y="480060"/>
            <a:ext cx="3465195" cy="616394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84175" y="18796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最新情報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244340" y="2981325"/>
            <a:ext cx="3135630" cy="2489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2478405" y="2577465"/>
            <a:ext cx="2938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本文文字サイズに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罫線取り</a:t>
            </a:r>
            <a:endParaRPr lang="ja-JP" altLang="en-US"/>
          </a:p>
          <a:p>
            <a:r>
              <a:rPr lang="ja-JP" altLang="en-US"/>
              <a:t>余白は</a:t>
            </a:r>
            <a:r>
              <a:rPr lang="en-US" altLang="ja-JP"/>
              <a:t>PC</a:t>
            </a:r>
            <a:r>
              <a:rPr lang="ja-JP" altLang="en-US"/>
              <a:t>の修正に合わせる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855585" y="2256155"/>
            <a:ext cx="3498215" cy="4426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4029075" y="1317625"/>
            <a:ext cx="3894455" cy="7696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067050" y="958850"/>
            <a:ext cx="4103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罫線取った後、</a:t>
            </a:r>
            <a:endParaRPr lang="ja-JP" altLang="en-US"/>
          </a:p>
          <a:p>
            <a:r>
              <a:rPr lang="ja-JP" altLang="en-US"/>
              <a:t>ほかの余白</a:t>
            </a:r>
            <a:r>
              <a:rPr lang="ja-JP" altLang="en-US"/>
              <a:t>とあわせる</a:t>
            </a:r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WPS Presentation</Application>
  <PresentationFormat>宽屏</PresentationFormat>
  <Paragraphs>212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ＭＳ Ｐゴシック</vt:lpstr>
      <vt:lpstr>Wingdings</vt:lpstr>
      <vt:lpstr>ＭＳ Ｐゴシック</vt:lpstr>
      <vt:lpstr>Arial Unicode MS</vt:lpstr>
      <vt:lpstr>Calibri Light</vt:lpstr>
      <vt:lpstr>Calibri</vt:lpstr>
      <vt:lpstr>Microsoft YaHei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60</cp:revision>
  <dcterms:created xsi:type="dcterms:W3CDTF">2024-02-08T00:55:47Z</dcterms:created>
  <dcterms:modified xsi:type="dcterms:W3CDTF">2024-02-08T02:35:58Z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